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2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29. 10. 2012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29. 10. 2012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29. 10. 2012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29. 10. 2012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29. 10. 2012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29. 10. 2012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29. 10. 2012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29. 10. 2012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29. 10. 2012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29. 10. 2012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29. 10. 2012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CFAE8C-A69C-467B-867D-0C26E8CC1E48}" type="datetimeFigureOut">
              <a:rPr lang="cs-CZ" smtClean="0"/>
              <a:t>29. 10. 2012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9/98/Autotransformator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rmeg.cz/Content/download/waasner-Waasner_Katalog.pdf" TargetMode="Externa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dp.fmph.uniba.sk/~koubek/UT_html/G3/kap4/gym3_4_soubory/image055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radte.cz/picture/2013/919426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9/98/Autotransformator.png" TargetMode="External"/><Relationship Id="rId2" Type="http://schemas.openxmlformats.org/officeDocument/2006/relationships/hyperlink" Target="http://cs.wikipedia.org/wiki/Autotransform%C3%A1t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oradte.cz/picture/2013/919426.jpg" TargetMode="External"/><Relationship Id="rId5" Type="http://schemas.openxmlformats.org/officeDocument/2006/relationships/hyperlink" Target="http://www.ddp.fmph.uniba.sk/~koubek/UT_html/G3/kap4/gym3_4_soubory/image055.jpg" TargetMode="External"/><Relationship Id="rId4" Type="http://schemas.openxmlformats.org/officeDocument/2006/relationships/hyperlink" Target="http://www.ermeg.cz/Content/download/waasner-Waasner_Katalog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cs-CZ" dirty="0" smtClean="0"/>
              <a:t>Druhy transformátorů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874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Autotransformátor</a:t>
            </a:r>
            <a:r>
              <a:rPr lang="cs-CZ" sz="3600" baseline="30000" dirty="0" smtClean="0"/>
              <a:t>[1</a:t>
            </a:r>
            <a:r>
              <a:rPr lang="cs-CZ" sz="3600" baseline="30000" dirty="0"/>
              <a:t>]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1412776"/>
            <a:ext cx="3744416" cy="504056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Autotransformátor je transformátor, u kterého je pro primární i sekundární vinutí používána společná cívka - </a:t>
            </a:r>
            <a:r>
              <a:rPr lang="cs-CZ" dirty="0" smtClean="0"/>
              <a:t>vinutí.</a:t>
            </a:r>
            <a:endParaRPr lang="cs-CZ" baseline="30000" dirty="0"/>
          </a:p>
          <a:p>
            <a:r>
              <a:rPr lang="cs-CZ" dirty="0" smtClean="0"/>
              <a:t>Z </a:t>
            </a:r>
            <a:r>
              <a:rPr lang="cs-CZ" dirty="0"/>
              <a:t>mechanického hlediska jde o cívku na železném jádře s odbočkami pro primární a pro sekundární napětí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Výhodou </a:t>
            </a:r>
            <a:r>
              <a:rPr lang="cs-CZ" dirty="0"/>
              <a:t>autotransformátoru proti transformátoru je, že při stejném výkonu má menší hmotnost železného jádra a menší hmotnost vinutí (mědi). </a:t>
            </a:r>
            <a:endParaRPr lang="cs-CZ" dirty="0" smtClean="0"/>
          </a:p>
          <a:p>
            <a:r>
              <a:rPr lang="cs-CZ" dirty="0" smtClean="0"/>
              <a:t>Nevýhodou </a:t>
            </a:r>
            <a:r>
              <a:rPr lang="cs-CZ" dirty="0"/>
              <a:t>autotransformátoru je, že nezajišťuje galvanické oddělení primárního a sekundárního obvodu (obě vinutí jsou spojena).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024" y="1418516"/>
            <a:ext cx="4120552" cy="273630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220072" y="4509120"/>
            <a:ext cx="35283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Obr.: </a:t>
            </a:r>
            <a:r>
              <a:rPr lang="cs-CZ" sz="1100" dirty="0">
                <a:hlinkClick r:id="rId3"/>
              </a:rPr>
              <a:t>http://</a:t>
            </a:r>
            <a:r>
              <a:rPr lang="cs-CZ" sz="1100" dirty="0" smtClean="0">
                <a:hlinkClick r:id="rId3"/>
              </a:rPr>
              <a:t>upload.wikimedia.org/wikipedia/commons/9/98/Autotransformator.png</a:t>
            </a:r>
            <a:r>
              <a:rPr lang="cs-CZ" sz="1100" dirty="0" smtClean="0"/>
              <a:t> [2]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279322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Malé transformátory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484784"/>
            <a:ext cx="6696744" cy="172819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Do napětí 1000 V</a:t>
            </a:r>
          </a:p>
          <a:p>
            <a:r>
              <a:rPr lang="cs-CZ" dirty="0" smtClean="0"/>
              <a:t>Do 16 </a:t>
            </a:r>
            <a:r>
              <a:rPr lang="cs-CZ" dirty="0" err="1" smtClean="0"/>
              <a:t>kVA</a:t>
            </a:r>
            <a:endParaRPr lang="cs-CZ" dirty="0" smtClean="0"/>
          </a:p>
          <a:p>
            <a:r>
              <a:rPr lang="cs-CZ" dirty="0" smtClean="0"/>
              <a:t>Do 500 Hz</a:t>
            </a:r>
          </a:p>
          <a:p>
            <a:r>
              <a:rPr lang="cs-CZ" dirty="0" smtClean="0"/>
              <a:t>Transformátorové plechy se používají EI, UI, M</a:t>
            </a:r>
          </a:p>
          <a:p>
            <a:endParaRPr lang="cs-CZ" dirty="0"/>
          </a:p>
        </p:txBody>
      </p:sp>
      <p:grpSp>
        <p:nvGrpSpPr>
          <p:cNvPr id="9" name="Skupina 8"/>
          <p:cNvGrpSpPr/>
          <p:nvPr/>
        </p:nvGrpSpPr>
        <p:grpSpPr>
          <a:xfrm>
            <a:off x="1043608" y="3168727"/>
            <a:ext cx="7272808" cy="2475070"/>
            <a:chOff x="1043608" y="3168727"/>
            <a:chExt cx="7272808" cy="2475070"/>
          </a:xfrm>
        </p:grpSpPr>
        <p:pic>
          <p:nvPicPr>
            <p:cNvPr id="4" name="Obrázek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43608" y="3168727"/>
              <a:ext cx="2135794" cy="2475070"/>
            </a:xfrm>
            <a:prstGeom prst="rect">
              <a:avLst/>
            </a:prstGeom>
          </p:spPr>
        </p:pic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52978" y="3168727"/>
              <a:ext cx="1917158" cy="2475070"/>
            </a:xfrm>
            <a:prstGeom prst="rect">
              <a:avLst/>
            </a:prstGeom>
          </p:spPr>
        </p:pic>
        <p:pic>
          <p:nvPicPr>
            <p:cNvPr id="6" name="Obrázek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43712" y="3168727"/>
              <a:ext cx="2272704" cy="2475070"/>
            </a:xfrm>
            <a:prstGeom prst="rect">
              <a:avLst/>
            </a:prstGeom>
          </p:spPr>
        </p:pic>
      </p:grpSp>
      <p:sp>
        <p:nvSpPr>
          <p:cNvPr id="8" name="TextovéPole 7"/>
          <p:cNvSpPr txBox="1"/>
          <p:nvPr/>
        </p:nvSpPr>
        <p:spPr>
          <a:xfrm>
            <a:off x="1403648" y="5949280"/>
            <a:ext cx="72728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Obr.: </a:t>
            </a:r>
            <a:r>
              <a:rPr lang="cs-CZ" sz="1000" dirty="0">
                <a:hlinkClick r:id="rId5"/>
              </a:rPr>
              <a:t>http://</a:t>
            </a:r>
            <a:r>
              <a:rPr lang="cs-CZ" sz="1000" dirty="0" smtClean="0">
                <a:hlinkClick r:id="rId5"/>
              </a:rPr>
              <a:t>www.ermeg.cz/Content/download/waasner-Waasner_Katalog.pdf</a:t>
            </a:r>
            <a:r>
              <a:rPr lang="cs-CZ" sz="1000" dirty="0" smtClean="0"/>
              <a:t> [3]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630899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Trojfázový transformátor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1872208"/>
          </a:xfrm>
        </p:spPr>
        <p:txBody>
          <a:bodyPr/>
          <a:lstStyle/>
          <a:p>
            <a:r>
              <a:rPr lang="cs-CZ" dirty="0" smtClean="0"/>
              <a:t>Používá se pro velké výkony</a:t>
            </a:r>
          </a:p>
          <a:p>
            <a:pPr lvl="1"/>
            <a:r>
              <a:rPr lang="cs-CZ" dirty="0" smtClean="0"/>
              <a:t>Rozvod el. energie</a:t>
            </a:r>
          </a:p>
          <a:p>
            <a:pPr lvl="1"/>
            <a:r>
              <a:rPr lang="cs-CZ" dirty="0" smtClean="0"/>
              <a:t>Doprava</a:t>
            </a:r>
          </a:p>
          <a:p>
            <a:r>
              <a:rPr lang="cs-CZ" dirty="0" smtClean="0"/>
              <a:t>Příklad zapojení:</a:t>
            </a:r>
          </a:p>
          <a:p>
            <a:endParaRPr lang="cs-CZ" dirty="0"/>
          </a:p>
        </p:txBody>
      </p:sp>
      <p:pic>
        <p:nvPicPr>
          <p:cNvPr id="1028" name="Picture 4" descr="http://www.ddp.fmph.uniba.sk/%7Ekoubek/UT_html/G3/kap4/gym3_4_soubory/image0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869" y="3068960"/>
            <a:ext cx="2448272" cy="3199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876256" y="5157192"/>
            <a:ext cx="20162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Obr.: </a:t>
            </a:r>
            <a:r>
              <a:rPr lang="cs-CZ" sz="1000" dirty="0">
                <a:hlinkClick r:id="rId3"/>
              </a:rPr>
              <a:t>http://www.ddp.fmph.uniba.sk/~</a:t>
            </a:r>
            <a:r>
              <a:rPr lang="cs-CZ" sz="1000" dirty="0" smtClean="0">
                <a:hlinkClick r:id="rId3"/>
              </a:rPr>
              <a:t>koubek/UT_html/G3/kap4/gym3_4_soubory/image055.jpg</a:t>
            </a:r>
            <a:r>
              <a:rPr lang="cs-CZ" sz="1000" dirty="0" smtClean="0"/>
              <a:t> [4]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676200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Trojfázový transformátor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1872208"/>
          </a:xfrm>
        </p:spPr>
        <p:txBody>
          <a:bodyPr/>
          <a:lstStyle/>
          <a:p>
            <a:r>
              <a:rPr lang="cs-CZ" dirty="0" smtClean="0"/>
              <a:t>Používá se pro velké výkony</a:t>
            </a:r>
          </a:p>
          <a:p>
            <a:pPr lvl="1"/>
            <a:r>
              <a:rPr lang="cs-CZ" dirty="0" smtClean="0"/>
              <a:t>Rozvod el. energie</a:t>
            </a:r>
          </a:p>
          <a:p>
            <a:pPr lvl="1"/>
            <a:r>
              <a:rPr lang="cs-CZ" dirty="0" smtClean="0"/>
              <a:t>Doprava</a:t>
            </a:r>
          </a:p>
          <a:p>
            <a:r>
              <a:rPr lang="cs-CZ" dirty="0" smtClean="0"/>
              <a:t>Realizace:</a:t>
            </a:r>
          </a:p>
          <a:p>
            <a:endParaRPr lang="cs-CZ" dirty="0"/>
          </a:p>
        </p:txBody>
      </p:sp>
      <p:pic>
        <p:nvPicPr>
          <p:cNvPr id="2050" name="Picture 2" descr="http://www.poradte.cz/picture/2013/9194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840001"/>
            <a:ext cx="3168352" cy="333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596336" y="4509120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Obr.: </a:t>
            </a:r>
            <a:r>
              <a:rPr lang="cs-CZ" sz="1000" dirty="0">
                <a:hlinkClick r:id="rId3"/>
              </a:rPr>
              <a:t>http://</a:t>
            </a:r>
            <a:r>
              <a:rPr lang="cs-CZ" sz="1000" dirty="0" smtClean="0">
                <a:hlinkClick r:id="rId3"/>
              </a:rPr>
              <a:t>www.poradte.cz/picture/2013/919426.jpg</a:t>
            </a:r>
            <a:r>
              <a:rPr lang="cs-CZ" sz="1000" dirty="0" smtClean="0"/>
              <a:t> [5]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968621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449768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Autor: 		Petr Machálek</a:t>
            </a:r>
          </a:p>
          <a:p>
            <a:r>
              <a:rPr lang="cs-CZ" dirty="0" smtClean="0"/>
              <a:t>Vzdělávací oblast:	Člověk a příroda</a:t>
            </a:r>
          </a:p>
          <a:p>
            <a:r>
              <a:rPr lang="cs-CZ" dirty="0" smtClean="0"/>
              <a:t>Vzdělávací obor: 	Fyzika</a:t>
            </a:r>
          </a:p>
          <a:p>
            <a:r>
              <a:rPr lang="cs-CZ" dirty="0" smtClean="0"/>
              <a:t>Ročník: 		9.</a:t>
            </a:r>
          </a:p>
          <a:p>
            <a:r>
              <a:rPr lang="cs-CZ" dirty="0" smtClean="0"/>
              <a:t>Období použití: 	1. pololetí šk. roku</a:t>
            </a:r>
          </a:p>
          <a:p>
            <a:r>
              <a:rPr lang="cs-CZ" dirty="0" smtClean="0"/>
              <a:t>Vytvořeno: 	29. 10. 2012	</a:t>
            </a:r>
          </a:p>
          <a:p>
            <a:r>
              <a:rPr lang="cs-CZ" dirty="0" smtClean="0"/>
              <a:t>Způsob použití: </a:t>
            </a:r>
          </a:p>
          <a:p>
            <a:pPr lvl="1"/>
            <a:r>
              <a:rPr lang="cs-CZ" dirty="0" smtClean="0"/>
              <a:t>DUM lze použít s projektorem při výkladu nového učiva.</a:t>
            </a:r>
          </a:p>
          <a:p>
            <a:pPr lvl="1"/>
            <a:r>
              <a:rPr lang="cs-CZ" dirty="0" smtClean="0"/>
              <a:t>Dále je DUM žáky využíván při domácí přípravě. </a:t>
            </a:r>
          </a:p>
          <a:p>
            <a:r>
              <a:rPr lang="cs-CZ" dirty="0" smtClean="0"/>
              <a:t>Zdroje informací:</a:t>
            </a:r>
          </a:p>
          <a:p>
            <a:pPr lvl="2"/>
            <a:r>
              <a:rPr lang="cs-CZ" dirty="0" smtClean="0"/>
              <a:t>[1]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cs.wikipedia.org/wiki/Autotransform%C3%A1tor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[2]</a:t>
            </a:r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upload.wikimedia.org/wikipedia/commons/9/98/Autotransformator.png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[3]</a:t>
            </a:r>
            <a:r>
              <a:rPr lang="cs-CZ" dirty="0" smtClean="0">
                <a:hlinkClick r:id="rId4"/>
              </a:rPr>
              <a:t>http</a:t>
            </a:r>
            <a:r>
              <a:rPr lang="cs-CZ" dirty="0">
                <a:hlinkClick r:id="rId4"/>
              </a:rPr>
              <a:t>://</a:t>
            </a:r>
            <a:r>
              <a:rPr lang="cs-CZ" dirty="0" smtClean="0">
                <a:hlinkClick r:id="rId4"/>
              </a:rPr>
              <a:t>www.ermeg.cz/Content/download/waasner-Waasner_Katalog.pdf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[4]</a:t>
            </a:r>
            <a:r>
              <a:rPr lang="cs-CZ" dirty="0" smtClean="0">
                <a:hlinkClick r:id="rId5"/>
              </a:rPr>
              <a:t>http</a:t>
            </a:r>
            <a:r>
              <a:rPr lang="cs-CZ" dirty="0">
                <a:hlinkClick r:id="rId5"/>
              </a:rPr>
              <a:t>://www.ddp.fmph.uniba.sk/~</a:t>
            </a:r>
            <a:r>
              <a:rPr lang="cs-CZ" dirty="0" smtClean="0">
                <a:hlinkClick r:id="rId5"/>
              </a:rPr>
              <a:t>koubek/UT_html/G3/kap4/gym3_4_soubory/image055.jpg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[5]</a:t>
            </a:r>
            <a:r>
              <a:rPr lang="cs-CZ" dirty="0" smtClean="0">
                <a:hlinkClick r:id="rId6"/>
              </a:rPr>
              <a:t>http</a:t>
            </a:r>
            <a:r>
              <a:rPr lang="cs-CZ" dirty="0">
                <a:hlinkClick r:id="rId6"/>
              </a:rPr>
              <a:t>://</a:t>
            </a:r>
            <a:r>
              <a:rPr lang="cs-CZ" dirty="0" smtClean="0">
                <a:hlinkClick r:id="rId6"/>
              </a:rPr>
              <a:t>www.poradte.cz/picture/2013/919426.jpg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363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CBAC862-56D3-4C15-B5DE-8B8485648F31}" vid="{E92DEF40-6BF1-4548-A97D-6C578EA707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F_9_00_xxx</Template>
  <TotalTime>0</TotalTime>
  <Words>166</Words>
  <Application>Microsoft Office PowerPoint</Application>
  <PresentationFormat>Předvádění na obrazovce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Georgia</vt:lpstr>
      <vt:lpstr>Trebuchet MS</vt:lpstr>
      <vt:lpstr>Aerodynamika</vt:lpstr>
      <vt:lpstr>Druhy transformátorů</vt:lpstr>
      <vt:lpstr>Autotransformátor[1]</vt:lpstr>
      <vt:lpstr>Malé transformátory</vt:lpstr>
      <vt:lpstr>Trojfázový transformátor</vt:lpstr>
      <vt:lpstr>Trojfázový transformátor</vt:lpstr>
      <vt:lpstr>Prezentace aplikace PowerPoint</vt:lpstr>
    </vt:vector>
  </TitlesOfParts>
  <Company>Základní škola, Loděnice, okr. Znojmo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Druhy transformátorů</dc:title>
  <dc:creator>Petr Machálek</dc:creator>
  <cp:lastModifiedBy>Petr Machálek</cp:lastModifiedBy>
  <cp:revision>1</cp:revision>
  <dcterms:created xsi:type="dcterms:W3CDTF">2012-10-29T00:32:08Z</dcterms:created>
  <dcterms:modified xsi:type="dcterms:W3CDTF">2012-10-29T00:32:40Z</dcterms:modified>
</cp:coreProperties>
</file>